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c2570efa0_12_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c2570efa0_12_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f402ad691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cf402ad691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c3762a96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cc3762a96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c3762a969_2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cc3762a969_2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c3762a969_2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cc3762a969_2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c3762a969_2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cc3762a969_2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c3762a969_2_1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cc3762a969_2_1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c3762a969_2_1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cc3762a969_2_1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c3762a969_2_2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cc3762a969_2_2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c3762a969_2_33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cc3762a969_2_33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c3762a969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cc3762a969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c2570efa0_12_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cc2570efa0_12_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c3762fec9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cc3762fec9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c3762fec9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cc3762fec9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cc2570efa0_10_45:notes"/>
          <p:cNvSpPr/>
          <p:nvPr>
            <p:ph idx="2" type="sldImg"/>
          </p:nvPr>
        </p:nvSpPr>
        <p:spPr>
          <a:xfrm>
            <a:off x="420430" y="801885"/>
            <a:ext cx="6719476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2cc2570efa0_10_45:notes"/>
          <p:cNvSpPr txBox="1"/>
          <p:nvPr>
            <p:ph idx="1" type="body"/>
          </p:nvPr>
        </p:nvSpPr>
        <p:spPr>
          <a:xfrm>
            <a:off x="755968" y="5078605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102825" lIns="102825" spcFirstLastPara="1" rIns="102825" wrap="square" tIns="1028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c2570efa0_10_89:notes"/>
          <p:cNvSpPr/>
          <p:nvPr>
            <p:ph idx="2" type="sldImg"/>
          </p:nvPr>
        </p:nvSpPr>
        <p:spPr>
          <a:xfrm>
            <a:off x="420430" y="801885"/>
            <a:ext cx="6719476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2cc2570efa0_10_89:notes"/>
          <p:cNvSpPr txBox="1"/>
          <p:nvPr>
            <p:ph idx="1" type="body"/>
          </p:nvPr>
        </p:nvSpPr>
        <p:spPr>
          <a:xfrm>
            <a:off x="755968" y="5078605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102825" lIns="102825" spcFirstLastPara="1" rIns="102825" wrap="square" tIns="1028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c2570efa0_1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c2570efa0_1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c2570efa0_12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cc2570efa0_12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43636" y="820871"/>
            <a:ext cx="9393370" cy="2262928"/>
          </a:xfrm>
          <a:prstGeom prst="rect">
            <a:avLst/>
          </a:prstGeom>
          <a:noFill/>
          <a:ln>
            <a:noFill/>
          </a:ln>
        </p:spPr>
        <p:txBody>
          <a:bodyPr anchorCtr="0" anchor="b" bIns="100800" lIns="100800" spcFirstLastPara="1" rIns="100800" wrap="square" tIns="10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43628" y="3124535"/>
            <a:ext cx="9393370" cy="873817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43628" y="2371246"/>
            <a:ext cx="9393370" cy="92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43628" y="490626"/>
            <a:ext cx="9393370" cy="631384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43628" y="1270568"/>
            <a:ext cx="9393370" cy="3766476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43628" y="490626"/>
            <a:ext cx="9393370" cy="631384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43628" y="1270568"/>
            <a:ext cx="4409612" cy="3766476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5327385" y="1270568"/>
            <a:ext cx="4409612" cy="3766476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43628" y="490626"/>
            <a:ext cx="9393370" cy="631384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43628" y="612532"/>
            <a:ext cx="3095625" cy="833136"/>
          </a:xfrm>
          <a:prstGeom prst="rect">
            <a:avLst/>
          </a:prstGeom>
          <a:noFill/>
          <a:ln>
            <a:noFill/>
          </a:ln>
        </p:spPr>
        <p:txBody>
          <a:bodyPr anchorCtr="0" anchor="b" bIns="100800" lIns="100800" spcFirstLastPara="1" rIns="100800" wrap="square" tIns="10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343628" y="1531991"/>
            <a:ext cx="3095625" cy="350519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540467" y="496276"/>
            <a:ext cx="7020057" cy="4509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5040313" y="-138"/>
            <a:ext cx="5040313" cy="56705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2"/>
          <p:cNvSpPr txBox="1"/>
          <p:nvPr>
            <p:ph type="title"/>
          </p:nvPr>
        </p:nvSpPr>
        <p:spPr>
          <a:xfrm>
            <a:off x="292695" y="1359537"/>
            <a:ext cx="4459552" cy="1634190"/>
          </a:xfrm>
          <a:prstGeom prst="rect">
            <a:avLst/>
          </a:prstGeom>
          <a:noFill/>
          <a:ln>
            <a:noFill/>
          </a:ln>
        </p:spPr>
        <p:txBody>
          <a:bodyPr anchorCtr="0" anchor="b" bIns="100800" lIns="100800" spcFirstLastPara="1" rIns="100800" wrap="square" tIns="10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292695" y="3090304"/>
            <a:ext cx="4459552" cy="136166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5445456" y="798270"/>
            <a:ext cx="4230026" cy="4073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43628" y="4664078"/>
            <a:ext cx="6613260" cy="667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hasCustomPrompt="1" type="title"/>
          </p:nvPr>
        </p:nvSpPr>
        <p:spPr>
          <a:xfrm>
            <a:off x="343628" y="1219469"/>
            <a:ext cx="9393370" cy="2164698"/>
          </a:xfrm>
          <a:prstGeom prst="rect">
            <a:avLst/>
          </a:prstGeom>
          <a:noFill/>
          <a:ln>
            <a:noFill/>
          </a:ln>
        </p:spPr>
        <p:txBody>
          <a:bodyPr anchorCtr="0" anchor="b" bIns="100800" lIns="100800" spcFirstLastPara="1" rIns="100800" wrap="square" tIns="10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00"/>
              <a:buNone/>
              <a:defRPr sz="13200"/>
            </a:lvl9pPr>
          </a:lstStyle>
          <a:p>
            <a:r>
              <a:t>xx%</a:t>
            </a:r>
          </a:p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343628" y="3475231"/>
            <a:ext cx="9393370" cy="1434092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55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43628" y="490626"/>
            <a:ext cx="9393370" cy="631384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43628" y="1270568"/>
            <a:ext cx="9393370" cy="3766476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norm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800" lIns="100800" spcFirstLastPara="1" rIns="100800" wrap="square" tIns="100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20" y="0"/>
            <a:ext cx="10179720" cy="5732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468360" y="151560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latin typeface="Arial"/>
                <a:ea typeface="Arial"/>
                <a:cs typeface="Arial"/>
                <a:sym typeface="Arial"/>
              </a:rPr>
              <a:t>Curso rápido de </a:t>
            </a:r>
            <a:br>
              <a:rPr b="0" i="0" lang="es-ES" sz="1800" u="none" cap="none" strike="noStrike"/>
            </a:br>
            <a:r>
              <a:rPr b="0" i="0" lang="es-ES" sz="4400" u="none" cap="none" strike="noStrike">
                <a:latin typeface="Arial"/>
                <a:ea typeface="Arial"/>
                <a:cs typeface="Arial"/>
                <a:sym typeface="Arial"/>
              </a:rPr>
              <a:t>introducción a </a:t>
            </a:r>
            <a:br>
              <a:rPr b="0" i="0" lang="es-ES" sz="1800" u="none" cap="none" strike="noStrike"/>
            </a:br>
            <a:r>
              <a:rPr b="0" i="0" lang="es-ES" sz="4400" u="none" cap="none" strike="noStrike">
                <a:latin typeface="Arial"/>
                <a:ea typeface="Arial"/>
                <a:cs typeface="Arial"/>
                <a:sym typeface="Arial"/>
              </a:rPr>
              <a:t>Picasso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1620000" y="4500000"/>
            <a:ext cx="1310400" cy="949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plicación&#10;&#10;Descripción generada automáticamente" id="113" name="Google Shape;113;p26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173880" y="4500000"/>
            <a:ext cx="144612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5371200" y="3960000"/>
            <a:ext cx="5248800" cy="162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David Castaño Bandin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Manuel Guerrero Claro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Rafael Larrosa Jiménez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SCBI (Supercomputación y Bioinformática)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Universidad de Málaga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</a:rPr>
              <a:t>24</a:t>
            </a: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abr</a:t>
            </a:r>
            <a:r>
              <a:rPr lang="es-ES" sz="1800">
                <a:solidFill>
                  <a:srgbClr val="FFFFFF"/>
                </a:solidFill>
              </a:rPr>
              <a:t>i</a:t>
            </a:r>
            <a:r>
              <a:rPr b="0" lang="es-E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 de 2024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</a:t>
            </a:r>
            <a:r>
              <a:rPr lang="es-ES" sz="3600"/>
              <a:t>cuotas del sistema de ficheros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1181625" y="2037625"/>
            <a:ext cx="1400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quota</a:t>
            </a:r>
            <a:endParaRPr sz="18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00" y="3082350"/>
            <a:ext cx="8271348" cy="21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180000" y="1620000"/>
            <a:ext cx="5994900" cy="35217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FFFFFF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Se puede ver usando:  module avail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O en : https://www.scbi.uma.es/site/scbi/software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Para cargar un software: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module load software/version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Para listar software cargado: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module list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Para descargar software: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module unload software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module purge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</a:t>
            </a:r>
            <a:r>
              <a:rPr lang="es-ES" sz="3600"/>
              <a:t>software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</a:t>
            </a:r>
            <a:r>
              <a:rPr lang="es-ES" sz="3600"/>
              <a:t>el paralelismo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2156275" y="807500"/>
            <a:ext cx="6280526" cy="49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/>
        </p:nvSpPr>
        <p:spPr>
          <a:xfrm>
            <a:off x="504000" y="155160"/>
            <a:ext cx="9071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Picasso: paralelismo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8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38"/>
          <p:cNvCxnSpPr/>
          <p:nvPr/>
        </p:nvCxnSpPr>
        <p:spPr>
          <a:xfrm>
            <a:off x="900000" y="4500000"/>
            <a:ext cx="81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8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8460000" y="451368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747720" y="32940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748080" y="2947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748080" y="26013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748080" y="22550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747720" y="19087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747720" y="15624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747720" y="12160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645840" y="92376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748080" y="12160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1260000" y="4513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1080000" y="396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8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38"/>
          <p:cNvSpPr txBox="1"/>
          <p:nvPr/>
        </p:nvSpPr>
        <p:spPr>
          <a:xfrm>
            <a:off x="1800000" y="1260000"/>
            <a:ext cx="738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 </a:t>
            </a:r>
            <a:r>
              <a:rPr lang="es-ES" sz="1800"/>
              <a:t>procesamiento de un fichero 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dura 100 minutos con un core.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	Un 10% del trabajo es secuencial y un 90% paralelo.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39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39"/>
          <p:cNvCxnSpPr/>
          <p:nvPr/>
        </p:nvCxnSpPr>
        <p:spPr>
          <a:xfrm>
            <a:off x="900000" y="4500000"/>
            <a:ext cx="81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9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8460000" y="451368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747720" y="32940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748080" y="2947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748080" y="26013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748080" y="22550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747720" y="19087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747720" y="15624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747720" y="12160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645840" y="92376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748080" y="12160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1260000" y="4513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108000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1800000" y="1260000"/>
            <a:ext cx="75894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 </a:t>
            </a:r>
            <a:r>
              <a:rPr lang="es-ES" sz="1800"/>
              <a:t>Procesamiento 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de un fichero dura 100 minutos con un core.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	Un 10% del trabajo es secuencial y un 90% paralelo.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Con dos cores tardar</a:t>
            </a:r>
            <a:r>
              <a:rPr lang="es-ES" sz="1800"/>
              <a:t>á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: 10 min secuencial + 90/2 min paralelo = 55 min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39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9"/>
          <p:cNvSpPr txBox="1"/>
          <p:nvPr/>
        </p:nvSpPr>
        <p:spPr>
          <a:xfrm>
            <a:off x="1980000" y="451368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39"/>
          <p:cNvCxnSpPr/>
          <p:nvPr/>
        </p:nvCxnSpPr>
        <p:spPr>
          <a:xfrm>
            <a:off x="2160000" y="451368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39"/>
          <p:cNvSpPr/>
          <p:nvPr/>
        </p:nvSpPr>
        <p:spPr>
          <a:xfrm>
            <a:off x="2160000" y="3960000"/>
            <a:ext cx="30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/>
          <p:nvPr/>
        </p:nvSpPr>
        <p:spPr>
          <a:xfrm>
            <a:off x="2160000" y="3600000"/>
            <a:ext cx="30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39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39"/>
          <p:cNvSpPr txBox="1"/>
          <p:nvPr/>
        </p:nvSpPr>
        <p:spPr>
          <a:xfrm>
            <a:off x="5040000" y="468000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39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39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/>
        </p:nvSpPr>
        <p:spPr>
          <a:xfrm>
            <a:off x="504000" y="155160"/>
            <a:ext cx="9071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200" strike="noStrike">
                <a:latin typeface="Arial"/>
                <a:ea typeface="Arial"/>
                <a:cs typeface="Arial"/>
                <a:sym typeface="Arial"/>
              </a:rPr>
              <a:t>Procesando ficheros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40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40"/>
          <p:cNvCxnSpPr/>
          <p:nvPr/>
        </p:nvCxnSpPr>
        <p:spPr>
          <a:xfrm>
            <a:off x="900000" y="4500000"/>
            <a:ext cx="81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40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8460000" y="451368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727920" y="32346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728280" y="28882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728280" y="25419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28280" y="21956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727920" y="1849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727920" y="15030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727920" y="1156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26040" y="86436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728280" y="1156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1260000" y="4513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108000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0"/>
          <p:cNvSpPr txBox="1"/>
          <p:nvPr/>
        </p:nvSpPr>
        <p:spPr>
          <a:xfrm>
            <a:off x="1440000" y="1260000"/>
            <a:ext cx="792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</a:t>
            </a:r>
            <a:r>
              <a:rPr lang="es-ES" sz="1800"/>
              <a:t> Procesamiento de un fichero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dura 100 minutos con un core.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	Un 10% del trabajo es secuencial y un 90% paralelo.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Con cinco cores tarda : 10 min secuencial + 90/5 min paralelo = 28 min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40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40"/>
          <p:cNvSpPr txBox="1"/>
          <p:nvPr/>
        </p:nvSpPr>
        <p:spPr>
          <a:xfrm>
            <a:off x="1980000" y="451368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216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40"/>
          <p:cNvSpPr/>
          <p:nvPr/>
        </p:nvSpPr>
        <p:spPr>
          <a:xfrm>
            <a:off x="2160000" y="3960000"/>
            <a:ext cx="162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"/>
          <p:cNvSpPr/>
          <p:nvPr/>
        </p:nvSpPr>
        <p:spPr>
          <a:xfrm>
            <a:off x="2160000" y="3600000"/>
            <a:ext cx="162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40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0"/>
          <p:cNvSpPr txBox="1"/>
          <p:nvPr/>
        </p:nvSpPr>
        <p:spPr>
          <a:xfrm>
            <a:off x="5040000" y="468000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40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40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40"/>
          <p:cNvSpPr txBox="1"/>
          <p:nvPr/>
        </p:nvSpPr>
        <p:spPr>
          <a:xfrm>
            <a:off x="3600000" y="468000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40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40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40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40"/>
          <p:cNvSpPr/>
          <p:nvPr/>
        </p:nvSpPr>
        <p:spPr>
          <a:xfrm>
            <a:off x="2160000" y="3240000"/>
            <a:ext cx="162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2160000" y="2880000"/>
            <a:ext cx="162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0"/>
          <p:cNvSpPr/>
          <p:nvPr/>
        </p:nvSpPr>
        <p:spPr>
          <a:xfrm>
            <a:off x="2160000" y="2520000"/>
            <a:ext cx="162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/>
        </p:nvSpPr>
        <p:spPr>
          <a:xfrm>
            <a:off x="504000" y="155160"/>
            <a:ext cx="9071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200" strike="noStrike">
                <a:latin typeface="Arial"/>
                <a:ea typeface="Arial"/>
                <a:cs typeface="Arial"/>
                <a:sym typeface="Arial"/>
              </a:rPr>
              <a:t>Procesando ficheros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1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900000" y="4500000"/>
            <a:ext cx="81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41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8460000" y="451368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727920" y="32346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728280" y="28882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728280" y="25419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728280" y="21956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727920" y="1849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727920" y="15030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727920" y="1093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626040" y="72000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1107720" y="45968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108000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41"/>
          <p:cNvSpPr txBox="1"/>
          <p:nvPr/>
        </p:nvSpPr>
        <p:spPr>
          <a:xfrm>
            <a:off x="4500000" y="1260000"/>
            <a:ext cx="4860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 </a:t>
            </a:r>
            <a:r>
              <a:rPr lang="es-ES" sz="1800"/>
              <a:t>procesamiento de un fichero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dura 100 minutos con un core.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	Un 10% del trabajo es secuencial y un 90% paralelo.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Con 10 cores tarda : 10 min secuencial + 90/10 min paralelo = 19 min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41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41"/>
          <p:cNvSpPr txBox="1"/>
          <p:nvPr/>
        </p:nvSpPr>
        <p:spPr>
          <a:xfrm>
            <a:off x="198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41"/>
          <p:cNvCxnSpPr/>
          <p:nvPr/>
        </p:nvCxnSpPr>
        <p:spPr>
          <a:xfrm>
            <a:off x="2166480" y="450792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41"/>
          <p:cNvSpPr/>
          <p:nvPr/>
        </p:nvSpPr>
        <p:spPr>
          <a:xfrm>
            <a:off x="216000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216000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41"/>
          <p:cNvSpPr txBox="1"/>
          <p:nvPr/>
        </p:nvSpPr>
        <p:spPr>
          <a:xfrm>
            <a:off x="504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41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41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1"/>
          <p:cNvSpPr txBox="1"/>
          <p:nvPr/>
        </p:nvSpPr>
        <p:spPr>
          <a:xfrm>
            <a:off x="360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1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1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41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1"/>
          <p:cNvSpPr/>
          <p:nvPr/>
        </p:nvSpPr>
        <p:spPr>
          <a:xfrm>
            <a:off x="216000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216000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216000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 txBox="1"/>
          <p:nvPr/>
        </p:nvSpPr>
        <p:spPr>
          <a:xfrm>
            <a:off x="288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1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41"/>
          <p:cNvCxnSpPr/>
          <p:nvPr/>
        </p:nvCxnSpPr>
        <p:spPr>
          <a:xfrm>
            <a:off x="306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41"/>
          <p:cNvSpPr/>
          <p:nvPr/>
        </p:nvSpPr>
        <p:spPr>
          <a:xfrm>
            <a:off x="216000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216000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216000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216000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216000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/>
        </p:nvSpPr>
        <p:spPr>
          <a:xfrm>
            <a:off x="504000" y="155160"/>
            <a:ext cx="9071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200" strike="noStrike">
                <a:latin typeface="Arial"/>
                <a:ea typeface="Arial"/>
                <a:cs typeface="Arial"/>
                <a:sym typeface="Arial"/>
              </a:rPr>
              <a:t>Procesando 10 ficheros ¿ cuantos cores usar 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42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42"/>
          <p:cNvCxnSpPr/>
          <p:nvPr/>
        </p:nvCxnSpPr>
        <p:spPr>
          <a:xfrm>
            <a:off x="900000" y="4500000"/>
            <a:ext cx="81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42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8460000" y="451368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727920" y="32346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728280" y="28882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728280" y="25419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728280" y="21956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727920" y="1849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2"/>
          <p:cNvSpPr txBox="1"/>
          <p:nvPr/>
        </p:nvSpPr>
        <p:spPr>
          <a:xfrm>
            <a:off x="727920" y="15030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727920" y="1093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626040" y="72000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1107720" y="45968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42"/>
          <p:cNvSpPr txBox="1"/>
          <p:nvPr/>
        </p:nvSpPr>
        <p:spPr>
          <a:xfrm>
            <a:off x="1260000" y="1080000"/>
            <a:ext cx="84600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 A</a:t>
            </a:r>
            <a:r>
              <a:rPr lang="es-ES" sz="1800"/>
              <a:t>procesamiento de un fichero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dura 100 minutos con un core.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Si el ordenador tiene 10 cores.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¿ Cuantos cores es el óptimo a usar para procesar 10 ficheros 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¿ Será lo óptimo usar todos los cores para cada trabajo 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Sabiendo que un 10% del trabajo es secuencial y un 90% paralelo.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42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42"/>
          <p:cNvSpPr txBox="1"/>
          <p:nvPr/>
        </p:nvSpPr>
        <p:spPr>
          <a:xfrm>
            <a:off x="198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42"/>
          <p:cNvCxnSpPr/>
          <p:nvPr/>
        </p:nvCxnSpPr>
        <p:spPr>
          <a:xfrm>
            <a:off x="2166480" y="450792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2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42"/>
          <p:cNvSpPr txBox="1"/>
          <p:nvPr/>
        </p:nvSpPr>
        <p:spPr>
          <a:xfrm>
            <a:off x="504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2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2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42"/>
          <p:cNvSpPr txBox="1"/>
          <p:nvPr/>
        </p:nvSpPr>
        <p:spPr>
          <a:xfrm>
            <a:off x="360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42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42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42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4" name="Google Shape;454;p42"/>
          <p:cNvSpPr txBox="1"/>
          <p:nvPr/>
        </p:nvSpPr>
        <p:spPr>
          <a:xfrm>
            <a:off x="288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42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2"/>
          <p:cNvCxnSpPr/>
          <p:nvPr/>
        </p:nvCxnSpPr>
        <p:spPr>
          <a:xfrm>
            <a:off x="306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216000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216000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216000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3"/>
          <p:cNvSpPr/>
          <p:nvPr/>
        </p:nvSpPr>
        <p:spPr>
          <a:xfrm>
            <a:off x="216000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216000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216000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216000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216000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216000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216000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108036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216036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216036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216036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216036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216036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216036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216036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216036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216036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/>
          <p:nvPr/>
        </p:nvSpPr>
        <p:spPr>
          <a:xfrm>
            <a:off x="216036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413964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/>
          <p:nvPr/>
        </p:nvSpPr>
        <p:spPr>
          <a:xfrm>
            <a:off x="413964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"/>
          <p:cNvSpPr/>
          <p:nvPr/>
        </p:nvSpPr>
        <p:spPr>
          <a:xfrm>
            <a:off x="413964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3"/>
          <p:cNvSpPr/>
          <p:nvPr/>
        </p:nvSpPr>
        <p:spPr>
          <a:xfrm>
            <a:off x="413964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3"/>
          <p:cNvSpPr/>
          <p:nvPr/>
        </p:nvSpPr>
        <p:spPr>
          <a:xfrm>
            <a:off x="413964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3"/>
          <p:cNvSpPr/>
          <p:nvPr/>
        </p:nvSpPr>
        <p:spPr>
          <a:xfrm>
            <a:off x="413964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413964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413964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3"/>
          <p:cNvSpPr/>
          <p:nvPr/>
        </p:nvSpPr>
        <p:spPr>
          <a:xfrm>
            <a:off x="413964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"/>
          <p:cNvSpPr/>
          <p:nvPr/>
        </p:nvSpPr>
        <p:spPr>
          <a:xfrm>
            <a:off x="413964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/>
          <p:nvPr/>
        </p:nvSpPr>
        <p:spPr>
          <a:xfrm>
            <a:off x="306000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3"/>
          <p:cNvSpPr/>
          <p:nvPr/>
        </p:nvSpPr>
        <p:spPr>
          <a:xfrm>
            <a:off x="414000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3"/>
          <p:cNvSpPr/>
          <p:nvPr/>
        </p:nvSpPr>
        <p:spPr>
          <a:xfrm>
            <a:off x="414000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/>
          <p:nvPr/>
        </p:nvSpPr>
        <p:spPr>
          <a:xfrm>
            <a:off x="414000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"/>
          <p:cNvSpPr/>
          <p:nvPr/>
        </p:nvSpPr>
        <p:spPr>
          <a:xfrm>
            <a:off x="414000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3"/>
          <p:cNvSpPr/>
          <p:nvPr/>
        </p:nvSpPr>
        <p:spPr>
          <a:xfrm>
            <a:off x="414000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414000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/>
          <p:nvPr/>
        </p:nvSpPr>
        <p:spPr>
          <a:xfrm>
            <a:off x="414000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3"/>
          <p:cNvSpPr/>
          <p:nvPr/>
        </p:nvSpPr>
        <p:spPr>
          <a:xfrm>
            <a:off x="414000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/>
          <p:nvPr/>
        </p:nvSpPr>
        <p:spPr>
          <a:xfrm>
            <a:off x="414000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3"/>
          <p:cNvSpPr/>
          <p:nvPr/>
        </p:nvSpPr>
        <p:spPr>
          <a:xfrm>
            <a:off x="414000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3"/>
          <p:cNvSpPr/>
          <p:nvPr/>
        </p:nvSpPr>
        <p:spPr>
          <a:xfrm>
            <a:off x="611928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"/>
          <p:cNvSpPr/>
          <p:nvPr/>
        </p:nvSpPr>
        <p:spPr>
          <a:xfrm>
            <a:off x="611928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3"/>
          <p:cNvSpPr/>
          <p:nvPr/>
        </p:nvSpPr>
        <p:spPr>
          <a:xfrm>
            <a:off x="611928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>
            <a:off x="611928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3"/>
          <p:cNvSpPr/>
          <p:nvPr/>
        </p:nvSpPr>
        <p:spPr>
          <a:xfrm>
            <a:off x="611928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611928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611928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611928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611928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611928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503964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611964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611964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611964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611964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611964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611964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611964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611964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611964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611964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 txBox="1"/>
          <p:nvPr/>
        </p:nvSpPr>
        <p:spPr>
          <a:xfrm>
            <a:off x="504000" y="155160"/>
            <a:ext cx="9071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200" strike="noStrike">
                <a:latin typeface="Arial"/>
                <a:ea typeface="Arial"/>
                <a:cs typeface="Arial"/>
                <a:sym typeface="Arial"/>
              </a:rPr>
              <a:t>Procesando 10 ficheros ¿ cuantos cores usar 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43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43"/>
          <p:cNvCxnSpPr/>
          <p:nvPr/>
        </p:nvCxnSpPr>
        <p:spPr>
          <a:xfrm>
            <a:off x="900000" y="4500000"/>
            <a:ext cx="90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43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3"/>
          <p:cNvSpPr txBox="1"/>
          <p:nvPr/>
        </p:nvSpPr>
        <p:spPr>
          <a:xfrm>
            <a:off x="8640000" y="500580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3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727920" y="32346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728280" y="28882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728280" y="25419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728280" y="21956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3"/>
          <p:cNvSpPr txBox="1"/>
          <p:nvPr/>
        </p:nvSpPr>
        <p:spPr>
          <a:xfrm>
            <a:off x="727920" y="1849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727920" y="15030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727920" y="1093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3"/>
          <p:cNvSpPr txBox="1"/>
          <p:nvPr/>
        </p:nvSpPr>
        <p:spPr>
          <a:xfrm>
            <a:off x="626040" y="72000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1107720" y="45968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3"/>
          <p:cNvSpPr/>
          <p:nvPr/>
        </p:nvSpPr>
        <p:spPr>
          <a:xfrm>
            <a:off x="108000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 txBox="1"/>
          <p:nvPr/>
        </p:nvSpPr>
        <p:spPr>
          <a:xfrm>
            <a:off x="3600000" y="1260000"/>
            <a:ext cx="5760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 Si usamos 10 cores, tardará :</a:t>
            </a:r>
            <a:br>
              <a:rPr lang="es-ES" sz="1800"/>
            </a:b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19 minutos / trabajo * 10 trabajos = 190 minutos.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3"/>
          <p:cNvSpPr txBox="1"/>
          <p:nvPr/>
        </p:nvSpPr>
        <p:spPr>
          <a:xfrm>
            <a:off x="198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3" name="Google Shape;543;p43"/>
          <p:cNvCxnSpPr/>
          <p:nvPr/>
        </p:nvCxnSpPr>
        <p:spPr>
          <a:xfrm>
            <a:off x="2166480" y="450792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p43"/>
          <p:cNvSpPr txBox="1"/>
          <p:nvPr/>
        </p:nvSpPr>
        <p:spPr>
          <a:xfrm>
            <a:off x="93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190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3"/>
          <p:cNvSpPr txBox="1"/>
          <p:nvPr/>
        </p:nvSpPr>
        <p:spPr>
          <a:xfrm>
            <a:off x="504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3"/>
          <p:cNvCxnSpPr/>
          <p:nvPr/>
        </p:nvCxnSpPr>
        <p:spPr>
          <a:xfrm>
            <a:off x="97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43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43"/>
          <p:cNvSpPr txBox="1"/>
          <p:nvPr/>
        </p:nvSpPr>
        <p:spPr>
          <a:xfrm>
            <a:off x="360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43"/>
          <p:cNvCxnSpPr/>
          <p:nvPr/>
        </p:nvCxnSpPr>
        <p:spPr>
          <a:xfrm>
            <a:off x="52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43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43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3"/>
          <p:cNvSpPr txBox="1"/>
          <p:nvPr/>
        </p:nvSpPr>
        <p:spPr>
          <a:xfrm>
            <a:off x="2880000" y="459684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p43"/>
          <p:cNvCxnSpPr/>
          <p:nvPr/>
        </p:nvCxnSpPr>
        <p:spPr>
          <a:xfrm>
            <a:off x="378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4" name="Google Shape;554;p43"/>
          <p:cNvCxnSpPr/>
          <p:nvPr/>
        </p:nvCxnSpPr>
        <p:spPr>
          <a:xfrm>
            <a:off x="306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3"/>
          <p:cNvSpPr txBox="1"/>
          <p:nvPr/>
        </p:nvSpPr>
        <p:spPr>
          <a:xfrm>
            <a:off x="74808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74808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728280" y="32346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728640" y="28882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728640" y="25419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728640" y="21956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728280" y="1849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3"/>
          <p:cNvSpPr txBox="1"/>
          <p:nvPr/>
        </p:nvSpPr>
        <p:spPr>
          <a:xfrm>
            <a:off x="728280" y="15030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3"/>
          <p:cNvSpPr txBox="1"/>
          <p:nvPr/>
        </p:nvSpPr>
        <p:spPr>
          <a:xfrm>
            <a:off x="728280" y="1093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3"/>
          <p:cNvSpPr txBox="1"/>
          <p:nvPr/>
        </p:nvSpPr>
        <p:spPr>
          <a:xfrm>
            <a:off x="626400" y="72000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3"/>
          <p:cNvSpPr txBox="1"/>
          <p:nvPr/>
        </p:nvSpPr>
        <p:spPr>
          <a:xfrm>
            <a:off x="7560000" y="2520000"/>
            <a:ext cx="126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...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881964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881964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881964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881964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881964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881964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881964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/>
          <p:nvPr/>
        </p:nvSpPr>
        <p:spPr>
          <a:xfrm>
            <a:off x="881964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3"/>
          <p:cNvSpPr/>
          <p:nvPr/>
        </p:nvSpPr>
        <p:spPr>
          <a:xfrm>
            <a:off x="881964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881964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7740000" y="3960000"/>
            <a:ext cx="126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8820000" y="39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/>
          <p:nvPr/>
        </p:nvSpPr>
        <p:spPr>
          <a:xfrm>
            <a:off x="8820000" y="36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8820000" y="32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8820000" y="28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8820000" y="25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8820000" y="216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/>
          <p:nvPr/>
        </p:nvSpPr>
        <p:spPr>
          <a:xfrm>
            <a:off x="8820000" y="180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3"/>
          <p:cNvSpPr/>
          <p:nvPr/>
        </p:nvSpPr>
        <p:spPr>
          <a:xfrm>
            <a:off x="8820000" y="144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3"/>
          <p:cNvSpPr/>
          <p:nvPr/>
        </p:nvSpPr>
        <p:spPr>
          <a:xfrm>
            <a:off x="8820000" y="108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3"/>
          <p:cNvSpPr/>
          <p:nvPr/>
        </p:nvSpPr>
        <p:spPr>
          <a:xfrm>
            <a:off x="8820000" y="720000"/>
            <a:ext cx="90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3"/>
          <p:cNvSpPr txBox="1"/>
          <p:nvPr/>
        </p:nvSpPr>
        <p:spPr>
          <a:xfrm>
            <a:off x="7560000" y="4513680"/>
            <a:ext cx="126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...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44"/>
          <p:cNvCxnSpPr/>
          <p:nvPr/>
        </p:nvCxnSpPr>
        <p:spPr>
          <a:xfrm>
            <a:off x="1080000" y="720000"/>
            <a:ext cx="0" cy="37800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44"/>
          <p:cNvCxnSpPr/>
          <p:nvPr/>
        </p:nvCxnSpPr>
        <p:spPr>
          <a:xfrm>
            <a:off x="900000" y="4500000"/>
            <a:ext cx="8100000" cy="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44"/>
          <p:cNvSpPr txBox="1"/>
          <p:nvPr/>
        </p:nvSpPr>
        <p:spPr>
          <a:xfrm>
            <a:off x="360000" y="373680"/>
            <a:ext cx="9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cores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4"/>
          <p:cNvSpPr txBox="1"/>
          <p:nvPr/>
        </p:nvSpPr>
        <p:spPr>
          <a:xfrm>
            <a:off x="8460000" y="4513680"/>
            <a:ext cx="126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minutos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4"/>
          <p:cNvSpPr txBox="1"/>
          <p:nvPr/>
        </p:nvSpPr>
        <p:spPr>
          <a:xfrm>
            <a:off x="747720" y="398664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4"/>
          <p:cNvSpPr txBox="1"/>
          <p:nvPr/>
        </p:nvSpPr>
        <p:spPr>
          <a:xfrm>
            <a:off x="747720" y="36403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4"/>
          <p:cNvSpPr txBox="1"/>
          <p:nvPr/>
        </p:nvSpPr>
        <p:spPr>
          <a:xfrm>
            <a:off x="747720" y="329400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4"/>
          <p:cNvSpPr txBox="1"/>
          <p:nvPr/>
        </p:nvSpPr>
        <p:spPr>
          <a:xfrm>
            <a:off x="748080" y="2947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4"/>
          <p:cNvSpPr txBox="1"/>
          <p:nvPr/>
        </p:nvSpPr>
        <p:spPr>
          <a:xfrm>
            <a:off x="748080" y="260136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4"/>
          <p:cNvSpPr txBox="1"/>
          <p:nvPr/>
        </p:nvSpPr>
        <p:spPr>
          <a:xfrm>
            <a:off x="748080" y="225504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4"/>
          <p:cNvSpPr txBox="1"/>
          <p:nvPr/>
        </p:nvSpPr>
        <p:spPr>
          <a:xfrm>
            <a:off x="747720" y="190872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7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4"/>
          <p:cNvSpPr txBox="1"/>
          <p:nvPr/>
        </p:nvSpPr>
        <p:spPr>
          <a:xfrm>
            <a:off x="747720" y="144000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4"/>
          <p:cNvSpPr txBox="1"/>
          <p:nvPr/>
        </p:nvSpPr>
        <p:spPr>
          <a:xfrm>
            <a:off x="747720" y="1093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4"/>
          <p:cNvSpPr txBox="1"/>
          <p:nvPr/>
        </p:nvSpPr>
        <p:spPr>
          <a:xfrm>
            <a:off x="645840" y="801360"/>
            <a:ext cx="54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4"/>
          <p:cNvSpPr txBox="1"/>
          <p:nvPr/>
        </p:nvSpPr>
        <p:spPr>
          <a:xfrm>
            <a:off x="748080" y="1093680"/>
            <a:ext cx="3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9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7560000" y="4617720"/>
            <a:ext cx="720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100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4"/>
          <p:cNvSpPr txBox="1"/>
          <p:nvPr/>
        </p:nvSpPr>
        <p:spPr>
          <a:xfrm>
            <a:off x="1260000" y="4513680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4"/>
          <p:cNvSpPr/>
          <p:nvPr/>
        </p:nvSpPr>
        <p:spPr>
          <a:xfrm>
            <a:off x="1080000" y="396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44"/>
          <p:cNvCxnSpPr/>
          <p:nvPr/>
        </p:nvCxnSpPr>
        <p:spPr>
          <a:xfrm>
            <a:off x="7920000" y="4500000"/>
            <a:ext cx="0" cy="117600"/>
          </a:xfrm>
          <a:prstGeom prst="straightConnector1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1" name="Google Shape;611;p44"/>
          <p:cNvSpPr txBox="1"/>
          <p:nvPr/>
        </p:nvSpPr>
        <p:spPr>
          <a:xfrm>
            <a:off x="180000" y="4860000"/>
            <a:ext cx="846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Ej :  </a:t>
            </a:r>
            <a:r>
              <a:rPr lang="es-ES" sz="1800"/>
              <a:t>Procesamiento de</a:t>
            </a: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10 ficheros en 100 minutos con un core cada uno.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	Un 10% del trabajo es secuencial y un 90% paralelo.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4"/>
          <p:cNvSpPr txBox="1"/>
          <p:nvPr/>
        </p:nvSpPr>
        <p:spPr>
          <a:xfrm>
            <a:off x="504360" y="155520"/>
            <a:ext cx="9071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200" strike="noStrike">
                <a:latin typeface="Arial"/>
                <a:ea typeface="Arial"/>
                <a:cs typeface="Arial"/>
                <a:sym typeface="Arial"/>
              </a:rPr>
              <a:t>Procesando 10 ficheros ¿ cuantos cores usar 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1080000" y="360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4"/>
          <p:cNvSpPr/>
          <p:nvPr/>
        </p:nvSpPr>
        <p:spPr>
          <a:xfrm>
            <a:off x="1080360" y="324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"/>
          <p:cNvSpPr/>
          <p:nvPr/>
        </p:nvSpPr>
        <p:spPr>
          <a:xfrm>
            <a:off x="1080360" y="288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/>
          <p:nvPr/>
        </p:nvSpPr>
        <p:spPr>
          <a:xfrm>
            <a:off x="1080000" y="252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4"/>
          <p:cNvSpPr/>
          <p:nvPr/>
        </p:nvSpPr>
        <p:spPr>
          <a:xfrm>
            <a:off x="1080000" y="216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4"/>
          <p:cNvSpPr/>
          <p:nvPr/>
        </p:nvSpPr>
        <p:spPr>
          <a:xfrm>
            <a:off x="1080360" y="180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1080360" y="144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1080360" y="108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1080360" y="720000"/>
            <a:ext cx="6840000" cy="3600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720"/>
            <a:ext cx="9360000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504360" y="180000"/>
            <a:ext cx="9071640" cy="7200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rápido de introducción a Picasso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360000" y="900000"/>
            <a:ext cx="5580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2800" strike="noStrike">
                <a:latin typeface="Arial"/>
                <a:ea typeface="Arial"/>
                <a:cs typeface="Arial"/>
                <a:sym typeface="Arial"/>
              </a:rPr>
              <a:t>Índice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Introducción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Acceso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Movimiento de ficheros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Recursos hardware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Sistemas de ficheros</a:t>
            </a:r>
            <a:r>
              <a:rPr lang="es-ES" sz="2400"/>
              <a:t>/</a:t>
            </a: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cuotas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Software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Sistema de colas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s-ES" sz="2400"/>
              <a:t> Array jobs</a:t>
            </a:r>
            <a:endParaRPr sz="2400"/>
          </a:p>
          <a:p>
            <a:pPr indent="-1906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Selección de recursos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-203300" lvl="0" marL="216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AutoNum type="arabicParenR"/>
            </a:pP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/>
              <a:t>Usando</a:t>
            </a:r>
            <a:r>
              <a:rPr b="0" lang="es-ES" sz="2400" strike="noStrike">
                <a:latin typeface="Arial"/>
                <a:ea typeface="Arial"/>
                <a:cs typeface="Arial"/>
                <a:sym typeface="Arial"/>
              </a:rPr>
              <a:t> gpus</a:t>
            </a:r>
            <a:r>
              <a:rPr b="0" lang="es-ES" sz="26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5"/>
          <p:cNvSpPr txBox="1"/>
          <p:nvPr/>
        </p:nvSpPr>
        <p:spPr>
          <a:xfrm>
            <a:off x="180000" y="1620000"/>
            <a:ext cx="5994900" cy="35217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FFFFFF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SLURM: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Enviar un trabajo 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sbatch 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Ver trabajos 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squeue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Cancelar: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scancel</a:t>
            </a:r>
            <a:endParaRPr sz="1800"/>
          </a:p>
        </p:txBody>
      </p:sp>
      <p:sp>
        <p:nvSpPr>
          <p:cNvPr id="628" name="Google Shape;628;p45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</a:t>
            </a:r>
            <a:r>
              <a:rPr lang="es-ES" sz="3600"/>
              <a:t>sistema de colas SLURM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252" y="1295950"/>
            <a:ext cx="5236900" cy="39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6"/>
          <p:cNvSpPr txBox="1"/>
          <p:nvPr/>
        </p:nvSpPr>
        <p:spPr>
          <a:xfrm>
            <a:off x="180000" y="1620000"/>
            <a:ext cx="5994900" cy="35217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FFFFFF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#!/usr/bin/env bash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-J esto_es_un_ejemplo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--cpus-per-task=2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--mem=2gb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--time=10:00:00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--constraint=cal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Set output and error files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--error=ejemplo_simple.%J.err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--output=ejemplo_simple.%J.out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module load bowtie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 ./mi_programa -t $SLURM_CPUS_PER_TASK argumentos  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/>
              <a:t> 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6" name="Google Shape;636;p46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trabajos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 txBox="1"/>
          <p:nvPr/>
        </p:nvSpPr>
        <p:spPr>
          <a:xfrm>
            <a:off x="180000" y="1620000"/>
            <a:ext cx="8045400" cy="3521700"/>
          </a:xfrm>
          <a:prstGeom prst="rect">
            <a:avLst/>
          </a:prstGeom>
          <a:noFill/>
          <a:ln>
            <a:noFill/>
          </a:ln>
          <a:effectLst>
            <a:outerShdw blurRad="685800" rotWithShape="0" algn="bl" dir="5400000" dist="180975">
              <a:srgbClr val="FFFFFF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#!/usr/bin/env bash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-J esto_es_un_ejemplo_con_arrays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--cpus-per-task=2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--mem=2gb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--time=10:00:00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--constraint=cal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Set output and error files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--error=ejemplo_array.%A-%a.err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--output=ejemplo_array.%A-%a.out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--array=1-10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module load bowtie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a procesar el ${SLURM_ARRAY_TASK_ID}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 ./mi_programa -t $SLURM_CPUS_PER_TASK argumentos_${SLURM_ARRAY_TASK_ID}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/>
              <a:t> 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3" name="Google Shape;643;p47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trabajos arrayjobs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8"/>
          <p:cNvSpPr txBox="1"/>
          <p:nvPr/>
        </p:nvSpPr>
        <p:spPr>
          <a:xfrm>
            <a:off x="180000" y="1620000"/>
            <a:ext cx="8045400" cy="35217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FFFFFF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#!/usr/bin/env bash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--job-name=ejemplo1_gpu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--time=7-00:0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--mem=100G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--ntasks=1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--cpus-per-task=16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##SBATCH --ntasks-per-node=1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--gres=gpu:1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--constraint=dgx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Set output and error files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--error=ejemplo.%A.err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#SBATCH --output=ejemplo.%A.out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module load </a:t>
            </a: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pytorch/2.2.0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a procesar el ${SLURM_ARRAY_TASK_ID}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 ./mi_programa -t $SLURM_CPUS_PER_TASK argumentos_${SLURM_ARRAY_TASK_ID}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/>
              <a:t> 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0" name="Google Shape;650;p48"/>
          <p:cNvSpPr txBox="1"/>
          <p:nvPr/>
        </p:nvSpPr>
        <p:spPr>
          <a:xfrm>
            <a:off x="497160" y="180000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trabajos c</a:t>
            </a:r>
            <a:r>
              <a:rPr lang="es-ES" sz="3600"/>
              <a:t>on gpus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9"/>
          <p:cNvSpPr/>
          <p:nvPr/>
        </p:nvSpPr>
        <p:spPr>
          <a:xfrm>
            <a:off x="1506389" y="627939"/>
            <a:ext cx="1474721" cy="107523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Xeon Gold 6230R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9"/>
          <p:cNvSpPr/>
          <p:nvPr/>
        </p:nvSpPr>
        <p:spPr>
          <a:xfrm>
            <a:off x="1482163" y="1985244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9"/>
          <p:cNvSpPr/>
          <p:nvPr/>
        </p:nvSpPr>
        <p:spPr>
          <a:xfrm>
            <a:off x="1482151" y="2895360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9"/>
          <p:cNvSpPr/>
          <p:nvPr/>
        </p:nvSpPr>
        <p:spPr>
          <a:xfrm>
            <a:off x="1482150" y="3805475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9"/>
          <p:cNvSpPr txBox="1"/>
          <p:nvPr/>
        </p:nvSpPr>
        <p:spPr>
          <a:xfrm>
            <a:off x="117326" y="2055085"/>
            <a:ext cx="11512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9"/>
          <p:cNvSpPr txBox="1"/>
          <p:nvPr/>
        </p:nvSpPr>
        <p:spPr>
          <a:xfrm>
            <a:off x="117326" y="2895351"/>
            <a:ext cx="12147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cores/each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9"/>
          <p:cNvSpPr txBox="1"/>
          <p:nvPr/>
        </p:nvSpPr>
        <p:spPr>
          <a:xfrm>
            <a:off x="117326" y="3867159"/>
            <a:ext cx="1311672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mem/each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9"/>
          <p:cNvSpPr txBox="1"/>
          <p:nvPr/>
        </p:nvSpPr>
        <p:spPr>
          <a:xfrm>
            <a:off x="117326" y="5027755"/>
            <a:ext cx="11512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9"/>
          <p:cNvSpPr/>
          <p:nvPr/>
        </p:nvSpPr>
        <p:spPr>
          <a:xfrm>
            <a:off x="1506375" y="4966072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HDR 100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9"/>
          <p:cNvSpPr/>
          <p:nvPr/>
        </p:nvSpPr>
        <p:spPr>
          <a:xfrm>
            <a:off x="1482151" y="3298036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6552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9"/>
          <p:cNvSpPr txBox="1"/>
          <p:nvPr/>
        </p:nvSpPr>
        <p:spPr>
          <a:xfrm>
            <a:off x="117326" y="3298028"/>
            <a:ext cx="12147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1482151" y="4447458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24192 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49"/>
          <p:cNvGrpSpPr/>
          <p:nvPr/>
        </p:nvGrpSpPr>
        <p:grpSpPr>
          <a:xfrm>
            <a:off x="5162352" y="610575"/>
            <a:ext cx="1498962" cy="4902708"/>
            <a:chOff x="4682700" y="553825"/>
            <a:chExt cx="1359688" cy="4447025"/>
          </a:xfrm>
        </p:grpSpPr>
        <p:sp>
          <p:nvSpPr>
            <p:cNvPr id="668" name="Google Shape;668;p49"/>
            <p:cNvSpPr/>
            <p:nvPr/>
          </p:nvSpPr>
          <p:spPr>
            <a:xfrm>
              <a:off x="4704688" y="553825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Fat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EPYC 7742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4682713" y="178497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4682705" y="261050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128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4682700" y="343602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 TB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4704675" y="4488750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HDR 200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4682705" y="297575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3072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4682705" y="4018338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48000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9"/>
          <p:cNvGrpSpPr/>
          <p:nvPr/>
        </p:nvGrpSpPr>
        <p:grpSpPr>
          <a:xfrm>
            <a:off x="3348633" y="605669"/>
            <a:ext cx="1498962" cy="4902708"/>
            <a:chOff x="3037500" y="549375"/>
            <a:chExt cx="1359688" cy="4447025"/>
          </a:xfrm>
        </p:grpSpPr>
        <p:sp>
          <p:nvSpPr>
            <p:cNvPr id="676" name="Google Shape;676;p49"/>
            <p:cNvSpPr/>
            <p:nvPr/>
          </p:nvSpPr>
          <p:spPr>
            <a:xfrm>
              <a:off x="3059488" y="549375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SR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EPYC 7742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3037513" y="178052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156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3037510" y="260605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128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3037500" y="343157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512 GB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3059475" y="4484300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HDR 100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3037510" y="297130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20224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3037510" y="4013888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80896 GB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49"/>
          <p:cNvGrpSpPr/>
          <p:nvPr/>
        </p:nvGrpSpPr>
        <p:grpSpPr>
          <a:xfrm>
            <a:off x="8460963" y="605681"/>
            <a:ext cx="1498919" cy="4902845"/>
            <a:chOff x="6305913" y="553838"/>
            <a:chExt cx="1359687" cy="4447025"/>
          </a:xfrm>
        </p:grpSpPr>
        <p:sp>
          <p:nvSpPr>
            <p:cNvPr id="684" name="Google Shape;684;p49"/>
            <p:cNvSpPr/>
            <p:nvPr/>
          </p:nvSpPr>
          <p:spPr>
            <a:xfrm>
              <a:off x="6327900" y="553838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GPU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EPYC 7742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6305925" y="178498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6305920" y="261051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128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6305913" y="343603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 TB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 A100 each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6327888" y="4488763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 * HDR 200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6305920" y="297576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512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6305920" y="401835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 TB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49"/>
          <p:cNvSpPr txBox="1"/>
          <p:nvPr/>
        </p:nvSpPr>
        <p:spPr>
          <a:xfrm>
            <a:off x="117326" y="4447449"/>
            <a:ext cx="12147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9"/>
          <p:cNvSpPr txBox="1"/>
          <p:nvPr/>
        </p:nvSpPr>
        <p:spPr>
          <a:xfrm>
            <a:off x="1428998" y="113527"/>
            <a:ext cx="6513711" cy="4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Nodo Picasso. SCBI.  Universidad de Málaga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647" y="-6"/>
            <a:ext cx="3055236" cy="56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50" y="0"/>
            <a:ext cx="1074374" cy="77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49"/>
          <p:cNvGrpSpPr/>
          <p:nvPr/>
        </p:nvGrpSpPr>
        <p:grpSpPr>
          <a:xfrm>
            <a:off x="6811596" y="605680"/>
            <a:ext cx="1498920" cy="4902845"/>
            <a:chOff x="6040635" y="411138"/>
            <a:chExt cx="1359688" cy="4447025"/>
          </a:xfrm>
        </p:grpSpPr>
        <p:sp>
          <p:nvSpPr>
            <p:cNvPr id="696" name="Google Shape;696;p49"/>
            <p:cNvSpPr/>
            <p:nvPr/>
          </p:nvSpPr>
          <p:spPr>
            <a:xfrm>
              <a:off x="6062623" y="411138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sz="1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BC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EPYC 9754</a:t>
              </a:r>
              <a:endParaRPr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sz="1500"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6040648" y="164228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3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6040640" y="246781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256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6040635" y="329333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755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ES" sz="1500"/>
                <a:t>G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6062610" y="4346063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HDR </a:t>
              </a:r>
              <a:r>
                <a:rPr lang="es-ES" sz="1500"/>
                <a:t>4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040640" y="283306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8704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6040640" y="3875651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2567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GB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/>
          <p:nvPr/>
        </p:nvSpPr>
        <p:spPr>
          <a:xfrm>
            <a:off x="1506389" y="627939"/>
            <a:ext cx="1474721" cy="107523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Xeon Gold 6230R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0"/>
          <p:cNvSpPr/>
          <p:nvPr/>
        </p:nvSpPr>
        <p:spPr>
          <a:xfrm>
            <a:off x="4830589" y="620442"/>
            <a:ext cx="1474721" cy="107523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EPYC 7742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0"/>
          <p:cNvSpPr/>
          <p:nvPr/>
        </p:nvSpPr>
        <p:spPr>
          <a:xfrm>
            <a:off x="3156356" y="615523"/>
            <a:ext cx="1474721" cy="107523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EPYC 7742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0"/>
          <p:cNvSpPr/>
          <p:nvPr/>
        </p:nvSpPr>
        <p:spPr>
          <a:xfrm>
            <a:off x="6504836" y="620442"/>
            <a:ext cx="1474721" cy="107523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EPYC 7742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0"/>
          <p:cNvSpPr/>
          <p:nvPr/>
        </p:nvSpPr>
        <p:spPr>
          <a:xfrm>
            <a:off x="1482163" y="1985244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0"/>
          <p:cNvSpPr/>
          <p:nvPr/>
        </p:nvSpPr>
        <p:spPr>
          <a:xfrm>
            <a:off x="4806364" y="1977747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0"/>
          <p:cNvSpPr/>
          <p:nvPr/>
        </p:nvSpPr>
        <p:spPr>
          <a:xfrm>
            <a:off x="3132130" y="1972828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0"/>
          <p:cNvSpPr/>
          <p:nvPr/>
        </p:nvSpPr>
        <p:spPr>
          <a:xfrm>
            <a:off x="6480610" y="1977747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0"/>
          <p:cNvSpPr/>
          <p:nvPr/>
        </p:nvSpPr>
        <p:spPr>
          <a:xfrm>
            <a:off x="1482151" y="2895360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0"/>
          <p:cNvSpPr/>
          <p:nvPr/>
        </p:nvSpPr>
        <p:spPr>
          <a:xfrm>
            <a:off x="4806355" y="2887863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0"/>
          <p:cNvSpPr/>
          <p:nvPr/>
        </p:nvSpPr>
        <p:spPr>
          <a:xfrm>
            <a:off x="3132126" y="2882944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0"/>
          <p:cNvSpPr/>
          <p:nvPr/>
        </p:nvSpPr>
        <p:spPr>
          <a:xfrm>
            <a:off x="6480605" y="2887863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0"/>
          <p:cNvSpPr/>
          <p:nvPr/>
        </p:nvSpPr>
        <p:spPr>
          <a:xfrm>
            <a:off x="1482150" y="3805475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0"/>
          <p:cNvSpPr/>
          <p:nvPr/>
        </p:nvSpPr>
        <p:spPr>
          <a:xfrm>
            <a:off x="4806349" y="3797979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TB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0"/>
          <p:cNvSpPr/>
          <p:nvPr/>
        </p:nvSpPr>
        <p:spPr>
          <a:xfrm>
            <a:off x="3132115" y="3793059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512 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0"/>
          <p:cNvSpPr/>
          <p:nvPr/>
        </p:nvSpPr>
        <p:spPr>
          <a:xfrm>
            <a:off x="6480597" y="3797979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TB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A100 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0"/>
          <p:cNvSpPr txBox="1"/>
          <p:nvPr/>
        </p:nvSpPr>
        <p:spPr>
          <a:xfrm>
            <a:off x="117326" y="2055085"/>
            <a:ext cx="11512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0"/>
          <p:cNvSpPr txBox="1"/>
          <p:nvPr/>
        </p:nvSpPr>
        <p:spPr>
          <a:xfrm>
            <a:off x="117326" y="2895351"/>
            <a:ext cx="12147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cores/each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117326" y="3867159"/>
            <a:ext cx="1311672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mem/each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0"/>
          <p:cNvSpPr txBox="1"/>
          <p:nvPr/>
        </p:nvSpPr>
        <p:spPr>
          <a:xfrm>
            <a:off x="117326" y="5027755"/>
            <a:ext cx="11512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0"/>
          <p:cNvSpPr/>
          <p:nvPr/>
        </p:nvSpPr>
        <p:spPr>
          <a:xfrm>
            <a:off x="1506375" y="4966072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HDR 100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4830575" y="4958575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HDR 200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0"/>
          <p:cNvSpPr/>
          <p:nvPr/>
        </p:nvSpPr>
        <p:spPr>
          <a:xfrm>
            <a:off x="3156341" y="4953656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HDR 100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6504823" y="4958575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* HDR 200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0"/>
          <p:cNvSpPr/>
          <p:nvPr/>
        </p:nvSpPr>
        <p:spPr>
          <a:xfrm>
            <a:off x="1482151" y="3298036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6552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4806355" y="3290540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3072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3132126" y="3285620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0"/>
          <p:cNvSpPr/>
          <p:nvPr/>
        </p:nvSpPr>
        <p:spPr>
          <a:xfrm>
            <a:off x="6480605" y="3290540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117326" y="3298028"/>
            <a:ext cx="12147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0"/>
          <p:cNvSpPr/>
          <p:nvPr/>
        </p:nvSpPr>
        <p:spPr>
          <a:xfrm>
            <a:off x="1482151" y="4447458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24192 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50"/>
          <p:cNvSpPr/>
          <p:nvPr/>
        </p:nvSpPr>
        <p:spPr>
          <a:xfrm>
            <a:off x="4806355" y="4439961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48000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0"/>
          <p:cNvSpPr/>
          <p:nvPr/>
        </p:nvSpPr>
        <p:spPr>
          <a:xfrm>
            <a:off x="3132126" y="4435040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80896GB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0"/>
          <p:cNvSpPr/>
          <p:nvPr/>
        </p:nvSpPr>
        <p:spPr>
          <a:xfrm>
            <a:off x="6480605" y="4439961"/>
            <a:ext cx="1474721" cy="37770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TB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0"/>
          <p:cNvSpPr txBox="1"/>
          <p:nvPr/>
        </p:nvSpPr>
        <p:spPr>
          <a:xfrm>
            <a:off x="117326" y="4447449"/>
            <a:ext cx="1214768" cy="441208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0"/>
          <p:cNvSpPr txBox="1"/>
          <p:nvPr/>
        </p:nvSpPr>
        <p:spPr>
          <a:xfrm>
            <a:off x="8054110" y="1046960"/>
            <a:ext cx="2130227" cy="4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Almacenamiento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8268091" y="2137081"/>
            <a:ext cx="1474721" cy="56457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596 TB home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8268091" y="3047197"/>
            <a:ext cx="1474721" cy="61617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348 scratch NVME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8268091" y="4008909"/>
            <a:ext cx="1474721" cy="61617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PB S3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647" y="-6"/>
            <a:ext cx="3055236" cy="56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50" y="0"/>
            <a:ext cx="1074374" cy="77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0"/>
          <p:cNvSpPr txBox="1"/>
          <p:nvPr/>
        </p:nvSpPr>
        <p:spPr>
          <a:xfrm>
            <a:off x="1428998" y="113527"/>
            <a:ext cx="6513711" cy="492142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Nodo Picasso. SCBI.  Universidad de Málaga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00" y="360"/>
            <a:ext cx="93816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" y="0"/>
            <a:ext cx="10079640" cy="566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925" y="1172580"/>
            <a:ext cx="3426811" cy="419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75" y="1828350"/>
            <a:ext cx="41814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00" y="4862950"/>
            <a:ext cx="162877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447497" y="123025"/>
            <a:ext cx="9071700" cy="7200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/>
              <a:t>Sin perder de vista el futuro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0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/>
        </p:nvSpPr>
        <p:spPr>
          <a:xfrm>
            <a:off x="360000" y="1080000"/>
            <a:ext cx="50400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Acceso usando el protocolo ssh a picasso.scbi.uma.es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Existen múltiples clientes para ese protocolo, por ejemplo: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https://mobaxterm.mobatek.net/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497160" y="0"/>
            <a:ext cx="9071640" cy="720000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acceso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0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/>
        </p:nvSpPr>
        <p:spPr>
          <a:xfrm>
            <a:off x="180000" y="1620000"/>
            <a:ext cx="504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Se transfieren usando el protocolo sftp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Suele estar incluido en muchos sistemas.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Por ejemplo: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https://mobaxterm.mobatek.net/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18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497160" y="180000"/>
            <a:ext cx="9071640" cy="720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movimiento de ficheros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0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3"/>
          <p:cNvSpPr txBox="1"/>
          <p:nvPr/>
        </p:nvSpPr>
        <p:spPr>
          <a:xfrm>
            <a:off x="504450" y="63350"/>
            <a:ext cx="9071700" cy="564600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st="28575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recursos hardware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1506389" y="627939"/>
            <a:ext cx="1474800" cy="10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 nodes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Xeon Gold 6230R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3"/>
          <p:cNvSpPr/>
          <p:nvPr/>
        </p:nvSpPr>
        <p:spPr>
          <a:xfrm>
            <a:off x="1482163" y="1985244"/>
            <a:ext cx="14748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1482151" y="2895360"/>
            <a:ext cx="1474800" cy="3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1482150" y="3805475"/>
            <a:ext cx="14748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117326" y="2055085"/>
            <a:ext cx="115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117326" y="2895351"/>
            <a:ext cx="121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cores/each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117326" y="3867159"/>
            <a:ext cx="1311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mem/each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117326" y="5027755"/>
            <a:ext cx="115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1506375" y="4966072"/>
            <a:ext cx="14748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HDR 100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1482151" y="3298036"/>
            <a:ext cx="1474800" cy="3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6552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117326" y="3298028"/>
            <a:ext cx="121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1482151" y="4447458"/>
            <a:ext cx="1474800" cy="3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24192 GB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33"/>
          <p:cNvGrpSpPr/>
          <p:nvPr/>
        </p:nvGrpSpPr>
        <p:grpSpPr>
          <a:xfrm>
            <a:off x="5162208" y="610592"/>
            <a:ext cx="1498920" cy="4902845"/>
            <a:chOff x="4682700" y="553825"/>
            <a:chExt cx="1359688" cy="4447025"/>
          </a:xfrm>
        </p:grpSpPr>
        <p:sp>
          <p:nvSpPr>
            <p:cNvPr id="173" name="Google Shape;173;p33"/>
            <p:cNvSpPr/>
            <p:nvPr/>
          </p:nvSpPr>
          <p:spPr>
            <a:xfrm>
              <a:off x="4704688" y="553825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Fat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EPYC 7742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4682713" y="178497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4682705" y="261050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128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4682700" y="343602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 TB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4704675" y="4488750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HDR 200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4682705" y="297575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3072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4682705" y="4018338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48 TB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33"/>
          <p:cNvGrpSpPr/>
          <p:nvPr/>
        </p:nvGrpSpPr>
        <p:grpSpPr>
          <a:xfrm>
            <a:off x="3348540" y="605686"/>
            <a:ext cx="1498920" cy="4902845"/>
            <a:chOff x="3037500" y="549375"/>
            <a:chExt cx="1359688" cy="4447025"/>
          </a:xfrm>
        </p:grpSpPr>
        <p:sp>
          <p:nvSpPr>
            <p:cNvPr id="181" name="Google Shape;181;p33"/>
            <p:cNvSpPr/>
            <p:nvPr/>
          </p:nvSpPr>
          <p:spPr>
            <a:xfrm>
              <a:off x="3059488" y="549375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SR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EPYC 7742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3037513" y="178052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156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3037510" y="260605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128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3037500" y="3431575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512 GB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3059475" y="4484300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HDR 100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3037510" y="297130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20224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3037510" y="4013888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80896 GB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3"/>
          <p:cNvGrpSpPr/>
          <p:nvPr/>
        </p:nvGrpSpPr>
        <p:grpSpPr>
          <a:xfrm>
            <a:off x="8460963" y="605681"/>
            <a:ext cx="1498919" cy="4902845"/>
            <a:chOff x="6305913" y="553838"/>
            <a:chExt cx="1359687" cy="4447025"/>
          </a:xfrm>
        </p:grpSpPr>
        <p:sp>
          <p:nvSpPr>
            <p:cNvPr id="189" name="Google Shape;189;p33"/>
            <p:cNvSpPr/>
            <p:nvPr/>
          </p:nvSpPr>
          <p:spPr>
            <a:xfrm>
              <a:off x="6327900" y="553838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GPU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EPYC 7742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6305925" y="178498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6305920" y="261051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128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6305913" y="343603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 TB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 A100 each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6327888" y="4488763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 * HDR 200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6305920" y="297576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512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6305920" y="4018350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 TB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3"/>
          <p:cNvSpPr txBox="1"/>
          <p:nvPr/>
        </p:nvSpPr>
        <p:spPr>
          <a:xfrm>
            <a:off x="117326" y="4447449"/>
            <a:ext cx="121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</a:t>
            </a:r>
            <a:r>
              <a:rPr b="0" i="0" lang="es-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33"/>
          <p:cNvGrpSpPr/>
          <p:nvPr/>
        </p:nvGrpSpPr>
        <p:grpSpPr>
          <a:xfrm>
            <a:off x="6811596" y="605680"/>
            <a:ext cx="1498920" cy="4902845"/>
            <a:chOff x="6040635" y="411138"/>
            <a:chExt cx="1359688" cy="4447025"/>
          </a:xfrm>
        </p:grpSpPr>
        <p:sp>
          <p:nvSpPr>
            <p:cNvPr id="198" name="Google Shape;198;p33"/>
            <p:cNvSpPr/>
            <p:nvPr/>
          </p:nvSpPr>
          <p:spPr>
            <a:xfrm>
              <a:off x="6062623" y="411138"/>
              <a:ext cx="1337700" cy="97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sz="1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BC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nodes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EPYC 9754</a:t>
              </a:r>
              <a:endParaRPr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sz="1500"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6040648" y="164228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3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6040640" y="246781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256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6040635" y="3293338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755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ES" sz="1500"/>
                <a:t>G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6062610" y="4346063"/>
              <a:ext cx="1337700" cy="51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HDR </a:t>
              </a:r>
              <a:r>
                <a:rPr lang="es-ES" sz="1500"/>
                <a:t>4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6040640" y="2833063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8704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6040640" y="3875651"/>
              <a:ext cx="1337700" cy="34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800" lIns="100800" spcFirstLastPara="1" rIns="100800" wrap="square" tIns="10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/>
                <a:t>2567</a:t>
              </a:r>
              <a:r>
                <a:rPr b="0" i="0" lang="es-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GB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-189360"/>
            <a:ext cx="9360002" cy="62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504450" y="63350"/>
            <a:ext cx="9071700" cy="564600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st="28575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Picasso: </a:t>
            </a:r>
            <a:r>
              <a:rPr lang="es-ES" sz="3600"/>
              <a:t>sistemas de ficheros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1447539" y="1840139"/>
            <a:ext cx="1474800" cy="10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GPFS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1423313" y="3197444"/>
            <a:ext cx="14748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home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423301" y="4107560"/>
            <a:ext cx="1474800" cy="3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556 TB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58476" y="3267285"/>
            <a:ext cx="1151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Montaje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58476" y="4107551"/>
            <a:ext cx="1214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800" lIns="100800" spcFirstLastPara="1" rIns="100800" wrap="square" tIns="10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Capacidad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4537386" y="1817867"/>
            <a:ext cx="1474800" cy="10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Objetos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4513160" y="3175210"/>
            <a:ext cx="14748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-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4513151" y="4085351"/>
            <a:ext cx="1474800" cy="3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5 PB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6125475" y="1817875"/>
            <a:ext cx="3279300" cy="10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local</a:t>
            </a:r>
            <a:endParaRPr sz="1500"/>
          </a:p>
        </p:txBody>
      </p:sp>
      <p:sp>
        <p:nvSpPr>
          <p:cNvPr id="220" name="Google Shape;220;p34"/>
          <p:cNvSpPr/>
          <p:nvPr/>
        </p:nvSpPr>
        <p:spPr>
          <a:xfrm>
            <a:off x="6094392" y="3175225"/>
            <a:ext cx="33105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$LOCALSCRATCH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6094400" y="4085376"/>
            <a:ext cx="3310500" cy="9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depende: </a:t>
            </a:r>
            <a:br>
              <a:rPr lang="es-ES" sz="1500"/>
            </a:br>
            <a:r>
              <a:rPr lang="es-ES" sz="1500"/>
              <a:t>en exa:  14 TB en cada uno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en bc 3.4 TB</a:t>
            </a:r>
            <a:endParaRPr sz="1500"/>
          </a:p>
        </p:txBody>
      </p:sp>
      <p:sp>
        <p:nvSpPr>
          <p:cNvPr id="222" name="Google Shape;222;p34"/>
          <p:cNvSpPr/>
          <p:nvPr/>
        </p:nvSpPr>
        <p:spPr>
          <a:xfrm>
            <a:off x="2980355" y="1817886"/>
            <a:ext cx="1474800" cy="107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GPFS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2956129" y="3175229"/>
            <a:ext cx="1474800" cy="5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$FSCRATCH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2956126" y="4085370"/>
            <a:ext cx="1474800" cy="3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/>
              <a:t>329 TB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